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8" r:id="rId2"/>
    <p:sldId id="269" r:id="rId3"/>
    <p:sldId id="270" r:id="rId4"/>
    <p:sldId id="271" r:id="rId5"/>
    <p:sldId id="273" r:id="rId6"/>
    <p:sldId id="278" r:id="rId7"/>
    <p:sldId id="272" r:id="rId8"/>
    <p:sldId id="27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A7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110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1219199" y="246593"/>
            <a:ext cx="7838017" cy="9980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76200" y="1388533"/>
            <a:ext cx="8997949" cy="5054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4878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676A6-2D79-4ECC-B0CD-F4DEAA47EFF7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2F9C7-7F93-4307-BD7D-D96E9E9FA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928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199" y="246593"/>
            <a:ext cx="7838017" cy="9980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" y="1388533"/>
            <a:ext cx="8997949" cy="5054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1540611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ED5441"/>
          </a:solidFill>
          <a:latin typeface="Times New Roman" panose="02020603050405020304" pitchFamily="18" charset="0"/>
          <a:ea typeface="+mj-ea"/>
          <a:cs typeface="B Titr" panose="00000700000000000000" pitchFamily="2" charset="-78"/>
        </a:defRPr>
      </a:lvl1pPr>
    </p:titleStyle>
    <p:bodyStyle>
      <a:lvl1pPr marL="228600" indent="-228600" algn="r" defTabSz="914400" rtl="1" eaLnBrk="1" latinLnBrk="0" hangingPunct="1">
        <a:lnSpc>
          <a:spcPct val="150000"/>
        </a:lnSpc>
        <a:spcBef>
          <a:spcPts val="1000"/>
        </a:spcBef>
        <a:buFont typeface="Wingdings" panose="05000000000000000000" pitchFamily="2" charset="2"/>
        <a:buChar char="q"/>
        <a:defRPr sz="1800" b="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1pPr>
      <a:lvl2pPr marL="685800" indent="-228600" algn="r" defTabSz="914400" rtl="1" eaLnBrk="1" latinLnBrk="0" hangingPunct="1">
        <a:lnSpc>
          <a:spcPct val="150000"/>
        </a:lnSpc>
        <a:spcBef>
          <a:spcPts val="500"/>
        </a:spcBef>
        <a:buFont typeface="Wingdings" panose="05000000000000000000" pitchFamily="2" charset="2"/>
        <a:buChar char="§"/>
        <a:defRPr sz="1800" b="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2pPr>
      <a:lvl3pPr marL="1143000" indent="-228600" algn="r" defTabSz="914400" rtl="1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b="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b="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b="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388" y="121901"/>
            <a:ext cx="8433761" cy="134668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a-IR" sz="22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اهداف رفتاری مبحث علائم و نشانه های خطر / ابتلا به عفونت با کتریال شدید، بیماری خیلی شدید، عفونت های موضعی با کتریال:</a:t>
            </a:r>
            <a:endParaRPr lang="en-US" sz="22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68581"/>
            <a:ext cx="8997949" cy="4974551"/>
          </a:xfrm>
        </p:spPr>
        <p:txBody>
          <a:bodyPr>
            <a:normAutofit/>
          </a:bodyPr>
          <a:lstStyle/>
          <a:p>
            <a:pPr marL="0" indent="0">
              <a:lnSpc>
                <a:spcPct val="250000"/>
              </a:lnSpc>
              <a:spcBef>
                <a:spcPts val="0"/>
              </a:spcBef>
              <a:buNone/>
            </a:pPr>
            <a:r>
              <a:rPr lang="fa-IR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انتظار می رود در پایان این درس فراگیر بتواند:</a:t>
            </a:r>
          </a:p>
          <a:p>
            <a:pPr marL="342900" lvl="0" indent="-342900">
              <a:lnSpc>
                <a:spcPct val="2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شيرخواربیمار کمتر از 2 ماه را از نظر علائم و نشانه های خطر، ابتلا به عفونت با کتریال شدید، بیماری خیلی شدید، </a:t>
            </a:r>
            <a:r>
              <a:rPr lang="fa-IR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پنومونی و عفونت </a:t>
            </a:r>
            <a:r>
              <a:rPr lang="fa-IR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های موضعی با کتریال </a:t>
            </a:r>
            <a:r>
              <a:rPr lang="fa-IR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ارزیابی  </a:t>
            </a:r>
            <a:r>
              <a:rPr lang="fa-IR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کند.</a:t>
            </a:r>
          </a:p>
          <a:p>
            <a:pPr marL="342900" lvl="0" indent="-342900">
              <a:lnSpc>
                <a:spcPct val="2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شيرخوار کمتر از 2 </a:t>
            </a:r>
            <a:r>
              <a:rPr lang="fa-IR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ماه را </a:t>
            </a:r>
            <a:r>
              <a:rPr lang="fa-IR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از نظر علائم و نشانه های خطر، ابتلا به عفونت با کتریال شدید، بیماری خیلی شدید، عفونت های موضعی با کتریال </a:t>
            </a:r>
            <a:r>
              <a:rPr lang="fa-IR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طبقه‌بندي </a:t>
            </a:r>
            <a:r>
              <a:rPr lang="fa-IR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کنيد.</a:t>
            </a:r>
            <a:endParaRPr lang="en-US" sz="16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342900" lvl="0" indent="-342900">
              <a:lnSpc>
                <a:spcPct val="2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اقدامات  قبل از انتقال یا ارجاع  فوری شيرخوار بیمارکمتر از دو ماه را </a:t>
            </a:r>
            <a:r>
              <a:rPr lang="fa-IR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توضیح دهد.</a:t>
            </a:r>
            <a:endParaRPr lang="en-US" sz="16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342900" lvl="0" indent="-342900">
              <a:lnSpc>
                <a:spcPct val="25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fa-IR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پیگیری مراقبت‌های </a:t>
            </a:r>
            <a:r>
              <a:rPr lang="fa-IR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شيرخوار کمتر از 2 ماه بدحال را </a:t>
            </a:r>
            <a:r>
              <a:rPr lang="fa-IR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بداند.</a:t>
            </a:r>
            <a:endParaRPr lang="en-US" sz="16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95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0" dirty="0">
                <a:solidFill>
                  <a:srgbClr val="4472C4">
                    <a:lumMod val="75000"/>
                  </a:srgbClr>
                </a:solidFill>
                <a:latin typeface="Calibri Light" panose="020F0302020204030204"/>
              </a:rPr>
              <a:t>علائم و نشانه های خطر در شیرخوار کمتر از دو ماه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1" y="1388533"/>
            <a:ext cx="8818418" cy="5054600"/>
          </a:xfrm>
        </p:spPr>
        <p:txBody>
          <a:bodyPr/>
          <a:lstStyle/>
          <a:p>
            <a:pPr marL="571500" indent="-342900" algn="justLow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fa-IR" sz="20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علائم و نشانه های خطر را باید به محض ورود شيرخوارارزيابي کنید </a:t>
            </a:r>
            <a:r>
              <a:rPr lang="fa-IR" sz="1400" dirty="0">
                <a:solidFill>
                  <a:srgbClr val="4472C4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( </a:t>
            </a:r>
            <a:r>
              <a:rPr lang="fa-IR" sz="1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قبل از توزين و ثبت </a:t>
            </a:r>
            <a:r>
              <a:rPr lang="fa-IR" sz="1400" dirty="0">
                <a:solidFill>
                  <a:srgbClr val="4472C4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) </a:t>
            </a:r>
            <a:endParaRPr lang="fa-IR" sz="1400" dirty="0" smtClean="0">
              <a:solidFill>
                <a:srgbClr val="4472C4">
                  <a:lumMod val="75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0" algn="justLow">
              <a:lnSpc>
                <a:spcPct val="115000"/>
              </a:lnSpc>
              <a:buNone/>
            </a:pPr>
            <a:endParaRPr lang="en-US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lvl="0" algn="just">
              <a:lnSpc>
                <a:spcPct val="115000"/>
              </a:lnSpc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fa-IR" sz="20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از مادر در مورد مشكل شيرخوار</a:t>
            </a:r>
            <a:r>
              <a:rPr lang="fa-IR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سوال </a:t>
            </a:r>
            <a:r>
              <a:rPr lang="fa-IR" sz="20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كنيد</a:t>
            </a:r>
            <a:r>
              <a:rPr lang="fa-IR" sz="24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. </a:t>
            </a:r>
            <a:endParaRPr lang="fa-IR" sz="2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lvl="0" algn="justLow">
              <a:lnSpc>
                <a:spcPct val="115000"/>
              </a:lnSpc>
              <a:buFont typeface="Wingdings" panose="05000000000000000000" pitchFamily="2" charset="2"/>
              <a:buChar char="v"/>
              <a:tabLst>
                <a:tab pos="685800" algn="l"/>
              </a:tabLst>
            </a:pPr>
            <a:endParaRPr lang="fa-IR" sz="20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lvl="0" algn="justLow">
              <a:lnSpc>
                <a:spcPct val="115000"/>
              </a:lnSpc>
              <a:buFont typeface="Wingdings" panose="05000000000000000000" pitchFamily="2" charset="2"/>
              <a:buChar char="v"/>
              <a:tabLst>
                <a:tab pos="685800" algn="l"/>
              </a:tabLst>
            </a:pPr>
            <a:r>
              <a:rPr lang="fa-IR" sz="2000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مشخص </a:t>
            </a:r>
            <a:r>
              <a:rPr lang="fa-IR" sz="20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كنيد </a:t>
            </a:r>
            <a:r>
              <a:rPr lang="fa-IR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اولين مراجعه </a:t>
            </a:r>
            <a:r>
              <a:rPr lang="fa-IR" sz="20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شيرخوار است يا براي </a:t>
            </a:r>
            <a:r>
              <a:rPr lang="fa-IR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پيگيري</a:t>
            </a:r>
            <a:r>
              <a:rPr lang="fa-IR" sz="20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آمده است؟</a:t>
            </a:r>
            <a:r>
              <a:rPr lang="fa-IR" sz="24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2400" b="1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lvl="1" indent="0">
              <a:lnSpc>
                <a:spcPct val="115000"/>
              </a:lnSpc>
              <a:buNone/>
              <a:tabLst>
                <a:tab pos="706120" algn="l"/>
                <a:tab pos="1143000" algn="l"/>
              </a:tabLst>
            </a:pPr>
            <a:endParaRPr lang="fa-IR" sz="19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buFont typeface="Wingdings" panose="05000000000000000000" pitchFamily="2" charset="2"/>
              <a:buChar char="ü"/>
              <a:tabLst>
                <a:tab pos="706120" algn="l"/>
                <a:tab pos="1143000" algn="l"/>
              </a:tabLst>
            </a:pPr>
            <a:r>
              <a:rPr lang="fa-IR" sz="19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اگر براي</a:t>
            </a:r>
            <a:r>
              <a:rPr lang="fa-IR" sz="19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پيگيري بیماری قبلی </a:t>
            </a:r>
            <a:r>
              <a:rPr lang="fa-IR" sz="19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شیرخوار آمده است به قسمت پيگيري شيرخوار كمتر از دو ماه مراجعه نماييد.</a:t>
            </a:r>
            <a:endParaRPr lang="en-US" sz="19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>
              <a:lnSpc>
                <a:spcPct val="115000"/>
              </a:lnSpc>
              <a:buFont typeface="Wingdings" panose="05000000000000000000" pitchFamily="2" charset="2"/>
              <a:buChar char="ü"/>
              <a:tabLst>
                <a:tab pos="706120" algn="l"/>
                <a:tab pos="1143000" algn="l"/>
              </a:tabLst>
            </a:pPr>
            <a:r>
              <a:rPr lang="en-US" sz="19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</a:t>
            </a:r>
            <a:r>
              <a:rPr lang="fa-IR" sz="19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اگر </a:t>
            </a:r>
            <a:r>
              <a:rPr lang="fa-IR" sz="19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اولين مراجعه مادر </a:t>
            </a:r>
            <a:r>
              <a:rPr lang="fa-IR" sz="19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برای این مشکل جدید در شیرخوار است ، شيرخوار را به ترتيب زير ارزيابي كنيد .</a:t>
            </a:r>
            <a:endParaRPr lang="en-US" sz="19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31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257" y="218884"/>
            <a:ext cx="8530743" cy="998007"/>
          </a:xfrm>
        </p:spPr>
        <p:txBody>
          <a:bodyPr/>
          <a:lstStyle/>
          <a:p>
            <a:r>
              <a:rPr lang="fa-IR" dirty="0">
                <a:solidFill>
                  <a:srgbClr val="4472C4">
                    <a:lumMod val="75000"/>
                  </a:srgbClr>
                </a:solidFill>
              </a:rPr>
              <a:t>ارزیابی علائم و نشانه های خطر در شیرخوار کمتر از دو ماه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654" y="1009072"/>
            <a:ext cx="8146473" cy="5710383"/>
          </a:xfrm>
        </p:spPr>
        <p:txBody>
          <a:bodyPr>
            <a:normAutofit fontScale="62500" lnSpcReduction="20000"/>
          </a:bodyPr>
          <a:lstStyle/>
          <a:p>
            <a:pPr marL="342900" indent="-342900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sz="3400" dirty="0">
                <a:solidFill>
                  <a:srgbClr val="4472C4">
                    <a:lumMod val="75000"/>
                  </a:srgbClr>
                </a:solidFill>
                <a:cs typeface="B Titr" panose="00000700000000000000" pitchFamily="2" charset="-78"/>
              </a:rPr>
              <a:t>سول کنید</a:t>
            </a:r>
            <a:r>
              <a:rPr lang="fa-IR" sz="21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:                                       </a:t>
            </a:r>
            <a:r>
              <a:rPr lang="fa-IR" sz="21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                                            </a:t>
            </a:r>
            <a:r>
              <a:rPr lang="fa-IR" sz="2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آیا کاهش قدرت مکیدن دارد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fa-IR" sz="21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                                                                                                                     </a:t>
            </a:r>
            <a:r>
              <a:rPr lang="fa-IR" sz="2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آیا تشنج داشته است</a:t>
            </a:r>
          </a:p>
          <a:p>
            <a:pPr marL="342900" indent="-342900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fa-IR" sz="1050" dirty="0">
              <a:solidFill>
                <a:srgbClr val="4472C4">
                  <a:lumMod val="75000"/>
                </a:srgbClr>
              </a:solidFill>
            </a:endParaRPr>
          </a:p>
          <a:p>
            <a:pPr marL="342900" indent="-342900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fa-IR" sz="1050" dirty="0">
              <a:solidFill>
                <a:srgbClr val="4472C4">
                  <a:lumMod val="75000"/>
                </a:srgbClr>
              </a:solidFill>
            </a:endParaRPr>
          </a:p>
          <a:p>
            <a:pPr marL="342900" indent="-342900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sz="3400" dirty="0">
                <a:solidFill>
                  <a:srgbClr val="4472C4">
                    <a:lumMod val="75000"/>
                  </a:srgbClr>
                </a:solidFill>
                <a:cs typeface="B Titr" panose="00000700000000000000" pitchFamily="2" charset="-78"/>
              </a:rPr>
              <a:t>مشاهده و بررسی کنید: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endParaRPr lang="fa-IR" sz="8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</a:pPr>
            <a:endParaRPr lang="fa-IR" sz="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sz="2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تعداد تنفس در شیرخوار را در یک دقیقه بشمارید:                  </a:t>
            </a:r>
            <a:r>
              <a:rPr lang="fa-IR" sz="22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        </a:t>
            </a:r>
            <a:r>
              <a:rPr lang="fa-IR" sz="2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تنفس تند : 60 بار در دقیقه یا بیشتر)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fa-IR" sz="20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                                                                                                                </a:t>
            </a:r>
            <a:r>
              <a:rPr lang="fa-IR" sz="2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اگر 60 بار در دقیقه یا بیشتر بود مجددا بشمارید  </a:t>
            </a:r>
          </a:p>
          <a:p>
            <a:pPr marL="342900" indent="-342900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sz="2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توکشیده شدن شدید قفسه سینه .                                          </a:t>
            </a:r>
            <a:r>
              <a:rPr lang="fa-IR" sz="22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        </a:t>
            </a:r>
            <a:r>
              <a:rPr lang="fa-IR" sz="2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هنگام شمارش تنفس کودک باید آرام باشد</a:t>
            </a:r>
          </a:p>
          <a:p>
            <a:pPr marL="342900" indent="-342900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sz="2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درجه حرارت زیر بغلی را اندازه بگیرید.</a:t>
            </a:r>
          </a:p>
          <a:p>
            <a:pPr marL="342900" indent="-342900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sz="2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به حرکات شیرخوار توجه کنید:</a:t>
            </a:r>
          </a:p>
          <a:p>
            <a:pPr marL="342900" indent="-342900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sz="2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اگر شیرخوار خوابیده است از مادر بخواهید به آرامی او را بیدار کند</a:t>
            </a:r>
            <a:r>
              <a:rPr lang="fa-IR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.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 </a:t>
            </a:r>
            <a:r>
              <a:rPr lang="fa-IR" sz="20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</a:t>
            </a:r>
            <a:r>
              <a:rPr lang="fa-IR" sz="2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آیا شیرخوار حرکت خودبخودی ندارد</a:t>
            </a:r>
            <a:r>
              <a:rPr lang="fa-IR" sz="22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؟ به آرامی او را تحریک کنید</a:t>
            </a:r>
            <a:endParaRPr lang="fa-IR" sz="22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fa-IR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                                                                </a:t>
            </a:r>
            <a:r>
              <a:rPr lang="fa-IR" sz="20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                                             </a:t>
            </a:r>
            <a:r>
              <a:rPr lang="fa-IR" sz="2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تحرک کمتر از معمول و بیحالی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fa-IR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         </a:t>
            </a:r>
            <a:r>
              <a:rPr lang="fa-IR" sz="20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                                                                                                     </a:t>
            </a:r>
            <a:r>
              <a:rPr lang="fa-IR" sz="2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آیا شیرخوار کاملا بی حرکت است</a:t>
            </a:r>
            <a:r>
              <a:rPr lang="fa-IR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؟</a:t>
            </a:r>
          </a:p>
          <a:p>
            <a:pPr marL="342900" indent="-342900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sz="2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آیا ناف قرمز است و ترشح دارد؟</a:t>
            </a:r>
          </a:p>
          <a:p>
            <a:pPr marL="342900" indent="-342900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sz="2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آیا جوش پوستی دارد</a:t>
            </a:r>
            <a:r>
              <a:rPr lang="fa-IR" sz="20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؟</a:t>
            </a:r>
          </a:p>
          <a:p>
            <a:pPr marL="342900" indent="-342900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sz="20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آیا شیر خوار ترشحات چرکی از چشم یا تورم پلک دارد؟ </a:t>
            </a:r>
            <a:endParaRPr lang="fa-IR" sz="20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4" name="Left Brace 3"/>
          <p:cNvSpPr/>
          <p:nvPr/>
        </p:nvSpPr>
        <p:spPr>
          <a:xfrm flipH="1">
            <a:off x="4394661" y="1216891"/>
            <a:ext cx="198120" cy="685800"/>
          </a:xfrm>
          <a:prstGeom prst="lef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Left Brace 4"/>
          <p:cNvSpPr/>
          <p:nvPr/>
        </p:nvSpPr>
        <p:spPr>
          <a:xfrm flipH="1">
            <a:off x="4430758" y="2678445"/>
            <a:ext cx="346710" cy="847629"/>
          </a:xfrm>
          <a:prstGeom prst="lef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Left Brace 5"/>
          <p:cNvSpPr/>
          <p:nvPr/>
        </p:nvSpPr>
        <p:spPr>
          <a:xfrm flipH="1">
            <a:off x="4592780" y="4835236"/>
            <a:ext cx="99058" cy="614796"/>
          </a:xfrm>
          <a:prstGeom prst="lef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459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402" y="0"/>
            <a:ext cx="8544598" cy="998007"/>
          </a:xfrm>
        </p:spPr>
        <p:txBody>
          <a:bodyPr/>
          <a:lstStyle/>
          <a:p>
            <a:r>
              <a:rPr lang="fa-IR" b="0" dirty="0">
                <a:solidFill>
                  <a:srgbClr val="4472C4">
                    <a:lumMod val="75000"/>
                  </a:srgbClr>
                </a:solidFill>
                <a:latin typeface="Calibri Light" panose="020F0302020204030204"/>
              </a:rPr>
              <a:t>ارزیابی علائم و نشانه های خطر در شیرخوار کمتر از دو ماه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5903617"/>
              </p:ext>
            </p:extLst>
          </p:nvPr>
        </p:nvGraphicFramePr>
        <p:xfrm>
          <a:off x="221673" y="787122"/>
          <a:ext cx="8686799" cy="5516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36005">
                  <a:extLst>
                    <a:ext uri="{9D8B030D-6E8A-4147-A177-3AD203B41FA5}">
                      <a16:colId xmlns:a16="http://schemas.microsoft.com/office/drawing/2014/main" xmlns="" val="1615918026"/>
                    </a:ext>
                  </a:extLst>
                </a:gridCol>
                <a:gridCol w="806429">
                  <a:extLst>
                    <a:ext uri="{9D8B030D-6E8A-4147-A177-3AD203B41FA5}">
                      <a16:colId xmlns:a16="http://schemas.microsoft.com/office/drawing/2014/main" xmlns="" val="1690765485"/>
                    </a:ext>
                  </a:extLst>
                </a:gridCol>
                <a:gridCol w="4244365">
                  <a:extLst>
                    <a:ext uri="{9D8B030D-6E8A-4147-A177-3AD203B41FA5}">
                      <a16:colId xmlns:a16="http://schemas.microsoft.com/office/drawing/2014/main" xmlns="" val="2762589721"/>
                    </a:ext>
                  </a:extLst>
                </a:gridCol>
              </a:tblGrid>
              <a:tr h="530453">
                <a:tc>
                  <a:txBody>
                    <a:bodyPr/>
                    <a:lstStyle/>
                    <a:p>
                      <a:pPr marL="0" marR="0" lvl="0" indent="0" algn="ct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a-I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اقدام لازم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a-I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طبقه </a:t>
                      </a:r>
                      <a:r>
                        <a:rPr lang="fa-IR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بندی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علائم و نشانه ها</a:t>
                      </a:r>
                      <a:endParaRPr lang="en-US" sz="1800" kern="1200" baseline="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ct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549598948"/>
                  </a:ext>
                </a:extLst>
              </a:tr>
              <a:tr h="2357569">
                <a:tc>
                  <a:txBody>
                    <a:bodyPr/>
                    <a:lstStyle/>
                    <a:p>
                      <a:pPr marL="0" marR="0" lvl="0" indent="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fa-IR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fa-IR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fa-IR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fa-IR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اقدامات قبل از انتقال (ص..) را انجام داده و شیرخوار را  انتقال دهید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114300" marR="11430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fa-IR" sz="1400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احتمال عفونت باکتریال شدید 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en-US" sz="1400" kern="1200" baseline="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fa-IR" sz="1400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یا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en-US" sz="1400" kern="1200" baseline="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fa-IR" sz="1400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بيماري خيلي شديد </a:t>
                      </a:r>
                      <a:endParaRPr lang="en-US" sz="1400" kern="1200" baseline="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ct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صورت داشتن هريك از علائم زير</a:t>
                      </a:r>
                      <a:r>
                        <a:rPr lang="fa-IR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: </a:t>
                      </a:r>
                      <a:endParaRPr lang="fa-IR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342900" marR="0" lvl="0" indent="-342900" algn="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11125" algn="l"/>
                          <a:tab pos="457200" algn="l"/>
                        </a:tabLst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تنفس  </a:t>
                      </a:r>
                      <a:r>
                        <a:rPr lang="fa-IR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60 بار در دقیقه یا بیشتر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342900" marR="0" lvl="0" indent="-342900" algn="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11125" algn="l"/>
                          <a:tab pos="457200" algn="l"/>
                        </a:tabLst>
                      </a:pPr>
                      <a:r>
                        <a:rPr lang="fa-IR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خوب شيرنخوردن 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342900" marR="0" lvl="0" indent="-342900" algn="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11125" algn="l"/>
                          <a:tab pos="457200" algn="l"/>
                        </a:tabLst>
                      </a:pPr>
                      <a:r>
                        <a:rPr lang="fa-IR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تشنج 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342900" marR="0" lvl="0" indent="-342900" algn="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11125" algn="l"/>
                          <a:tab pos="457200" algn="l"/>
                        </a:tabLst>
                      </a:pPr>
                      <a:r>
                        <a:rPr lang="fa-IR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 توكشيده شدن شديد قفسه سينه 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342900" marR="0" lvl="0" indent="-342900" algn="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11125" algn="l"/>
                          <a:tab pos="457200" algn="l"/>
                        </a:tabLst>
                      </a:pPr>
                      <a:r>
                        <a:rPr lang="fa-IR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تب (مساوی یا بالاتر از </a:t>
                      </a: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37/5  </a:t>
                      </a:r>
                      <a:r>
                        <a:rPr lang="fa-IR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درجه سانتیگراد</a:t>
                      </a: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)</a:t>
                      </a:r>
                    </a:p>
                    <a:p>
                      <a:pPr marL="342900" marR="0" lvl="0" indent="-342900" algn="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11125" algn="l"/>
                          <a:tab pos="457200" algn="l"/>
                        </a:tabLst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پايين </a:t>
                      </a:r>
                      <a:r>
                        <a:rPr lang="fa-IR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بودن درجه حرارت بدن (كمتر از </a:t>
                      </a: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35/5 </a:t>
                      </a:r>
                      <a:r>
                        <a:rPr lang="fa-IR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درجه سانتیگراد ) </a:t>
                      </a:r>
                      <a:endParaRPr lang="fa-IR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342900" marR="0" lvl="0" indent="-342900" algn="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11125" algn="l"/>
                          <a:tab pos="457200" algn="l"/>
                        </a:tabLst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تحرک کمتر از حد معمول</a:t>
                      </a:r>
                    </a:p>
                    <a:p>
                      <a:pPr marL="342900" marR="0" lvl="0" indent="-342900" algn="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11125" algn="l"/>
                          <a:tab pos="457200" algn="l"/>
                        </a:tabLst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داشتن حرکت فقط وقتی که تحریک می شود و یا نداشتن هیچگونه حرکتی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114300" marR="114300" marT="0" marB="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4498524"/>
                  </a:ext>
                </a:extLst>
              </a:tr>
              <a:tr h="707271">
                <a:tc>
                  <a:txBody>
                    <a:bodyPr/>
                    <a:lstStyle/>
                    <a:p>
                      <a:pPr marL="0" marR="0" lvl="0" indent="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fa-IR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اقدامات قبل از ارجاع فوری (ص..) را انجام داده و شیرخوار را  فورا به پزشک مرکز ارجاع دهید 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114300" marR="11430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عفونت باکتریال موضعی 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87325" algn="l"/>
                        </a:tabLst>
                      </a:pPr>
                      <a:r>
                        <a:rPr lang="fa-IR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ترشحات چرکی ناف همراه با قرمزی و انتشار آن به </a:t>
                      </a: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اطراف</a:t>
                      </a:r>
                    </a:p>
                    <a:p>
                      <a:pPr marL="342900" marR="0" lvl="0" indent="-342900" algn="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87325" algn="l"/>
                        </a:tabLst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جوش چرکی منتشر در پوست بیشتر از 10 تا</a:t>
                      </a:r>
                    </a:p>
                    <a:p>
                      <a:pPr marL="342900" marR="0" lvl="0" indent="-342900" algn="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87325" algn="l"/>
                        </a:tabLst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خروج ترشحات چرکی همراه با تورم پلک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114300" marR="114300" marT="0" marB="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77997070"/>
                  </a:ext>
                </a:extLst>
              </a:tr>
              <a:tr h="913558">
                <a:tc>
                  <a:txBody>
                    <a:bodyPr/>
                    <a:lstStyle/>
                    <a:p>
                      <a:pPr marL="0" marR="0" lvl="0" indent="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تجویز موپیروسین پوستی و استحمام روزانه با آب و صابون</a:t>
                      </a:r>
                    </a:p>
                    <a:p>
                      <a:pPr marL="0" marR="0" lvl="0" indent="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به مادر توصیه کنید چه موقع برگردد</a:t>
                      </a:r>
                    </a:p>
                    <a:p>
                      <a:pPr marL="0" marR="0" lvl="0" indent="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پس از 2 روز پیگیری کنید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114300" marR="11430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kumimoji="0" lang="fa-I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عفونت باکتریال موضعی 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ct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87325" algn="l"/>
                        </a:tabLst>
                      </a:pPr>
                      <a:endParaRPr lang="fa-IR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342900" marR="0" lvl="0" indent="-342900" algn="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87325" algn="l"/>
                        </a:tabLst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جوش های چرکی پوست کمتر 10 تا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114300" marR="11430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8157967"/>
                  </a:ext>
                </a:extLst>
              </a:tr>
              <a:tr h="825149">
                <a:tc>
                  <a:txBody>
                    <a:bodyPr/>
                    <a:lstStyle/>
                    <a:p>
                      <a:pPr marL="0" marR="0" lvl="0" indent="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از قطره سولفاستامید 10 درصد به میزان یک قطره هر 6 ساعت به مدت 5 روز استفاده کنید</a:t>
                      </a:r>
                    </a:p>
                    <a:p>
                      <a:pPr marL="0" marR="0" lvl="0" indent="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2 روز بعد مراجعه کند</a:t>
                      </a:r>
                    </a:p>
                    <a:p>
                      <a:pPr marL="0" marR="0" lvl="0" indent="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در صورت عدم بهبودی،  به پزشک مرکز ارجاع دهید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114300" marR="11430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عفونت خفیف  چشم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87325" algn="l"/>
                        </a:tabLst>
                      </a:pPr>
                      <a:endParaRPr lang="fa-IR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342900" marR="0" lvl="0" indent="-342900" algn="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87325" algn="l"/>
                        </a:tabLst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خروج ترشحات چرکی از چشم بدون تورم پلک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114300" marR="11430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6961326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99402" y="6304002"/>
            <a:ext cx="78867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a-IR" sz="15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اگر </a:t>
            </a:r>
            <a:r>
              <a:rPr lang="fa-IR" sz="15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شیرخوار شدیدا خواب آلوده و بی حال است و فقط به تحریک دردناک پاسخ می دهد کاهش سطح هوشیاری محسوب می شود</a:t>
            </a:r>
            <a:endParaRPr lang="en-US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8487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4472C4">
                    <a:lumMod val="75000"/>
                  </a:srgbClr>
                </a:solidFill>
              </a:rPr>
              <a:t>اصول کلی درمان شیرخوار بیمار کمتر از 2 ماه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67" y="1244600"/>
            <a:ext cx="8997949" cy="5054600"/>
          </a:xfrm>
        </p:spPr>
        <p:txBody>
          <a:bodyPr>
            <a:normAutofit fontScale="92500" lnSpcReduction="10000"/>
          </a:bodyPr>
          <a:lstStyle/>
          <a:p>
            <a:pPr lvl="0"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دليل انجام هر اقدام را برای مادر توضيح دهيد.</a:t>
            </a:r>
            <a:endParaRPr lang="en-US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lvl="0">
              <a:lnSpc>
                <a:spcPct val="170000"/>
              </a:lnSpc>
              <a:buFont typeface="Wingdings" panose="05000000000000000000" pitchFamily="2" charset="2"/>
              <a:buChar char="v"/>
              <a:tabLst>
                <a:tab pos="346075" algn="l"/>
              </a:tabLst>
            </a:pP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به مادر آموزش دهيد که چگونه داروهای خوراکی را در منزل به شیرخوار  بدهد.</a:t>
            </a:r>
            <a:endParaRPr lang="en-US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lvl="0"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مقدار مناسب دارو برای وزن شیرخوار را مشخص سازيد.</a:t>
            </a:r>
            <a:endParaRPr lang="en-US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lvl="0">
              <a:lnSpc>
                <a:spcPct val="170000"/>
              </a:lnSpc>
              <a:buFont typeface="Wingdings" panose="05000000000000000000" pitchFamily="2" charset="2"/>
              <a:buChar char="v"/>
              <a:tabLst>
                <a:tab pos="255905" algn="l"/>
              </a:tabLst>
            </a:pP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دوز دارو ها را به طور دقيق اندازه‌گيری کنيد.</a:t>
            </a:r>
            <a:endParaRPr lang="en-US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lvl="0">
              <a:lnSpc>
                <a:spcPct val="170000"/>
              </a:lnSpc>
              <a:buFont typeface="Wingdings" panose="05000000000000000000" pitchFamily="2" charset="2"/>
              <a:buChar char="v"/>
              <a:tabLst>
                <a:tab pos="513715" algn="l"/>
              </a:tabLst>
            </a:pP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به هیچ عنوان تزریق وریدی انجام ندهید. </a:t>
            </a:r>
            <a:endParaRPr lang="en-US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lvl="0"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نحوه مصرف دارو را با دقت شرح دهيد ، سپس روی هر دارو را برچسب بزنید .</a:t>
            </a:r>
            <a:endParaRPr lang="en-US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lvl="0"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اگر قرار است بيشتر از يک دارو داده شود، هر کدام را جداگانه بسته‌بندی کنيد.</a:t>
            </a:r>
            <a:endParaRPr lang="en-US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lvl="0"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طول دوره درمان و زمان اتمام مصرف دارو در هر یک از داروهای خوراکی را دقیقا به مادر توضیح دهید .</a:t>
            </a:r>
            <a:endParaRPr lang="en-US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lvl="0">
              <a:lnSpc>
                <a:spcPct val="170000"/>
              </a:lnSpc>
              <a:buFont typeface="Wingdings" panose="05000000000000000000" pitchFamily="2" charset="2"/>
              <a:buChar char="v"/>
              <a:tabLst>
                <a:tab pos="346075" algn="l"/>
              </a:tabLst>
            </a:pP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پيش از آن که مادر مرکز را ترک کند، ببينيد تا چه اندازه صحبت‌های شما را فهميده است .</a:t>
            </a:r>
            <a:endParaRPr lang="en-US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endParaRPr lang="en-US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7356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6472"/>
            <a:ext cx="7886700" cy="1006474"/>
          </a:xfrm>
        </p:spPr>
        <p:txBody>
          <a:bodyPr>
            <a:normAutofit/>
          </a:bodyPr>
          <a:lstStyle/>
          <a:p>
            <a:pPr algn="ctr"/>
            <a:r>
              <a:rPr lang="fa-IR" sz="3200" dirty="0">
                <a:solidFill>
                  <a:srgbClr val="4472C4">
                    <a:lumMod val="75000"/>
                  </a:srgbClr>
                </a:solidFill>
                <a:ea typeface="+mn-ea"/>
                <a:cs typeface="B Titr" panose="00000700000000000000" pitchFamily="2" charset="-78"/>
              </a:rPr>
              <a:t>اقدامات  قبل از انتقال یا ارجاع  فوری </a:t>
            </a:r>
            <a:endParaRPr lang="en-US" sz="3200" dirty="0">
              <a:solidFill>
                <a:srgbClr val="4472C4">
                  <a:lumMod val="75000"/>
                </a:srgbClr>
              </a:solidFill>
              <a:ea typeface="+mn-ea"/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48146"/>
            <a:ext cx="8229600" cy="55002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a-IR" sz="20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اقدامات پیشگیری از پایین آمدن  قند خون:</a:t>
            </a:r>
          </a:p>
          <a:p>
            <a:pPr marL="342900" indent="-342900" algn="r" rtl="1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fa-IR" sz="14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اگر </a:t>
            </a:r>
            <a:r>
              <a:rPr lang="fa-IR" sz="1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شيرخوار نمی‌تواند شير مادر بخورد، ولی قادر به بلع است: شير دوشيده مادر پيش از ترک مرکز به وی داده شود. اگر اين کار امکان نداشت، </a:t>
            </a:r>
            <a:r>
              <a:rPr lang="x-none" sz="1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ml</a:t>
            </a:r>
            <a:r>
              <a:rPr lang="fa-IR" sz="1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50 – 20 (</a:t>
            </a:r>
            <a:r>
              <a:rPr lang="x-none" sz="1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ml/kg</a:t>
            </a:r>
            <a:r>
              <a:rPr lang="fa-IR" sz="1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10) از شیر مادر </a:t>
            </a:r>
            <a:r>
              <a:rPr lang="fa-IR" sz="14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یا </a:t>
            </a:r>
            <a:r>
              <a:rPr lang="fa-IR" sz="1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محلول سرم قندی </a:t>
            </a:r>
            <a:r>
              <a:rPr lang="fa-IR" sz="14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با قاشق به  </a:t>
            </a:r>
            <a:r>
              <a:rPr lang="fa-IR" sz="1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شيرخوار بدهيد .</a:t>
            </a:r>
            <a:endParaRPr lang="en-US" sz="14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342900" lvl="0" indent="-342900" algn="r" rtl="1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a-IR" sz="1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اگر شيرخوار قادر به بلع نيست ، هیچگونه مایعی به او ندهید </a:t>
            </a:r>
            <a:r>
              <a:rPr lang="fa-IR" sz="14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.</a:t>
            </a:r>
          </a:p>
          <a:p>
            <a:pPr marL="0" lvl="0" indent="0" algn="r" rtl="1">
              <a:lnSpc>
                <a:spcPct val="107000"/>
              </a:lnSpc>
              <a:spcAft>
                <a:spcPts val="800"/>
              </a:spcAft>
              <a:buNone/>
            </a:pPr>
            <a:r>
              <a:rPr lang="fa-IR" sz="1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در شیر خواری که باید  فورا انتقال داده شود در صورتی که طبق بوکلت  و دستورالعمل ها، امکان دسترسی به پزشک نیست و تزریق  اولین نوبت  آنتی ‌بيوتيک‌ ضروری </a:t>
            </a:r>
            <a:r>
              <a:rPr lang="fa-IR" sz="14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است.</a:t>
            </a:r>
            <a:endParaRPr lang="en-US" sz="14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0" lvl="0" indent="0" algn="r" rtl="1">
              <a:lnSpc>
                <a:spcPct val="107000"/>
              </a:lnSpc>
              <a:spcAft>
                <a:spcPts val="800"/>
              </a:spcAft>
              <a:buNone/>
            </a:pPr>
            <a:r>
              <a:rPr lang="fa-IR" sz="14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طبق جدول زیر میزان آنتی بیوتیک را محاسبه و به شکل عضلانی عمیق تزریق کنید</a:t>
            </a:r>
            <a:r>
              <a:rPr lang="fa-IR" sz="1400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.</a:t>
            </a:r>
            <a:r>
              <a:rPr lang="fa-IR" sz="1400" b="1" dirty="0">
                <a:cs typeface="B Mitra" panose="00000400000000000000" pitchFamily="2" charset="-78"/>
              </a:rPr>
              <a:t> </a:t>
            </a:r>
            <a:endParaRPr lang="fa-IR" sz="1400" b="1" dirty="0" smtClean="0">
              <a:cs typeface="B Mitra" panose="00000400000000000000" pitchFamily="2" charset="-78"/>
            </a:endParaRPr>
          </a:p>
          <a:p>
            <a:pPr lvl="0" algn="ctr" rt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a-IR" sz="12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جنتامایسین  </a:t>
            </a:r>
            <a:r>
              <a:rPr lang="en-US" sz="1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5-7.5</a:t>
            </a:r>
            <a:r>
              <a:rPr lang="fa-IR" sz="1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میلی گرم به ازای هر کیلوگرم در روز </a:t>
            </a:r>
            <a:endParaRPr lang="en-US" sz="12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lvl="0" algn="ctr" rt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a-IR" sz="1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آمپی سیلین </a:t>
            </a:r>
            <a:r>
              <a:rPr lang="en-US" sz="1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50</a:t>
            </a:r>
            <a:r>
              <a:rPr lang="fa-IR" sz="1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میلی گرم به ازای هر کیلوگرم در </a:t>
            </a:r>
            <a:r>
              <a:rPr lang="fa-IR" sz="12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روز</a:t>
            </a:r>
          </a:p>
          <a:p>
            <a:pPr marL="342900" lvl="0" indent="-342900" algn="ctr" rtl="1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US" sz="12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indent="0" algn="ct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2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a-IR" sz="1400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en-US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342900" lvl="0" indent="-342900" algn="r" rtl="1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2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indent="0" algn="r" rtl="1">
              <a:lnSpc>
                <a:spcPct val="150000"/>
              </a:lnSpc>
              <a:buNone/>
            </a:pPr>
            <a:endParaRPr lang="en-US" sz="1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468583" y="4668982"/>
          <a:ext cx="5772841" cy="1579417"/>
        </p:xfrm>
        <a:graphic>
          <a:graphicData uri="http://schemas.openxmlformats.org/drawingml/2006/table">
            <a:tbl>
              <a:tblPr rtl="1" firstRow="1" firstCol="1" bandRow="1"/>
              <a:tblGrid>
                <a:gridCol w="1292056">
                  <a:extLst>
                    <a:ext uri="{9D8B030D-6E8A-4147-A177-3AD203B41FA5}">
                      <a16:colId xmlns:a16="http://schemas.microsoft.com/office/drawing/2014/main" xmlns="" val="4089787026"/>
                    </a:ext>
                  </a:extLst>
                </a:gridCol>
                <a:gridCol w="2392488">
                  <a:extLst>
                    <a:ext uri="{9D8B030D-6E8A-4147-A177-3AD203B41FA5}">
                      <a16:colId xmlns:a16="http://schemas.microsoft.com/office/drawing/2014/main" xmlns="" val="3126781869"/>
                    </a:ext>
                  </a:extLst>
                </a:gridCol>
                <a:gridCol w="2088297">
                  <a:extLst>
                    <a:ext uri="{9D8B030D-6E8A-4147-A177-3AD203B41FA5}">
                      <a16:colId xmlns:a16="http://schemas.microsoft.com/office/drawing/2014/main" xmlns="" val="865527762"/>
                    </a:ext>
                  </a:extLst>
                </a:gridCol>
              </a:tblGrid>
              <a:tr h="811084">
                <a:tc>
                  <a:txBody>
                    <a:bodyPr/>
                    <a:lstStyle/>
                    <a:p>
                      <a:pPr indent="452755" algn="ctr" rtl="1">
                        <a:spcAft>
                          <a:spcPts val="0"/>
                        </a:spcAft>
                        <a:tabLst>
                          <a:tab pos="2488565" algn="l"/>
                        </a:tabLst>
                      </a:pPr>
                      <a:r>
                        <a:rPr lang="fa-IR" sz="1200" b="1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وزن</a:t>
                      </a:r>
                      <a:endParaRPr lang="en-US" sz="1200" b="1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2755" algn="ctr" rtl="1">
                        <a:spcAft>
                          <a:spcPts val="0"/>
                        </a:spcAft>
                        <a:tabLst>
                          <a:tab pos="2488565" algn="l"/>
                        </a:tabLst>
                      </a:pPr>
                      <a:r>
                        <a:rPr lang="fa-IR" sz="1200" b="1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آمپی‌سيلين</a:t>
                      </a:r>
                      <a:endParaRPr lang="en-US" sz="1200" b="1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indent="452755" algn="ctr" rtl="1">
                        <a:spcAft>
                          <a:spcPts val="0"/>
                        </a:spcAft>
                        <a:tabLst>
                          <a:tab pos="2488565" algn="l"/>
                        </a:tabLst>
                      </a:pPr>
                      <a:r>
                        <a:rPr lang="fa-IR" sz="1200" b="1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یک ویال 250 میلی گرم را در </a:t>
                      </a:r>
                      <a:r>
                        <a:rPr lang="en-US" sz="1200" b="1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1.3</a:t>
                      </a:r>
                      <a:r>
                        <a:rPr lang="fa-IR" sz="1200" b="1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 میلی لیترآب مقطر حل کنید </a:t>
                      </a:r>
                      <a:endParaRPr lang="en-US" sz="1200" b="1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2755" algn="ctr" rtl="1">
                        <a:spcAft>
                          <a:spcPts val="0"/>
                        </a:spcAft>
                        <a:tabLst>
                          <a:tab pos="2488565" algn="l"/>
                        </a:tabLst>
                      </a:pPr>
                      <a:r>
                        <a:rPr lang="fa-IR" sz="1200" b="1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جنتامايسين</a:t>
                      </a:r>
                      <a:endParaRPr lang="en-US" sz="1200" b="1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indent="452755" algn="ctr" rtl="1">
                        <a:spcAft>
                          <a:spcPts val="0"/>
                        </a:spcAft>
                        <a:tabLst>
                          <a:tab pos="2488565" algn="l"/>
                        </a:tabLst>
                      </a:pPr>
                      <a:r>
                        <a:rPr lang="fa-IR" sz="1200" b="1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آمپول 20 میلی گرم در </a:t>
                      </a:r>
                      <a:r>
                        <a:rPr lang="en-US" sz="1200" b="1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cc </a:t>
                      </a:r>
                      <a:r>
                        <a:rPr lang="fa-IR" sz="1200" b="1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2 </a:t>
                      </a:r>
                      <a:endParaRPr lang="en-US" sz="1200" b="1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05791573"/>
                  </a:ext>
                </a:extLst>
              </a:tr>
              <a:tr h="256111">
                <a:tc>
                  <a:txBody>
                    <a:bodyPr/>
                    <a:lstStyle/>
                    <a:p>
                      <a:pPr indent="452755" algn="ctr" rtl="1">
                        <a:spcAft>
                          <a:spcPts val="300"/>
                        </a:spcAft>
                      </a:pPr>
                      <a:r>
                        <a:rPr lang="en-US" sz="1200" b="1" kern="120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2.4</a:t>
                      </a:r>
                      <a:r>
                        <a:rPr lang="fa-IR" sz="1200" b="1" kern="120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- </a:t>
                      </a:r>
                      <a:r>
                        <a:rPr lang="en-US" sz="1200" b="1" kern="120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1.5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2755" algn="ctr" rtl="1">
                        <a:spcAft>
                          <a:spcPts val="300"/>
                        </a:spcAft>
                      </a:pPr>
                      <a:r>
                        <a:rPr lang="en-US" sz="1200" b="1" kern="120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 0.8</a:t>
                      </a:r>
                      <a:r>
                        <a:rPr lang="en-US" sz="1200" b="1" kern="1200" baseline="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ml</a:t>
                      </a:r>
                      <a:endParaRPr lang="en-US" sz="1200" b="1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2755" algn="ctr" rtl="1">
                        <a:spcAft>
                          <a:spcPts val="300"/>
                        </a:spcAft>
                      </a:pPr>
                      <a:r>
                        <a:rPr lang="en-US" sz="1200" b="1" kern="120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0.4 ml</a:t>
                      </a:r>
                      <a:endParaRPr lang="en-US" sz="1200" b="1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98214759"/>
                  </a:ext>
                </a:extLst>
              </a:tr>
              <a:tr h="256111">
                <a:tc>
                  <a:txBody>
                    <a:bodyPr/>
                    <a:lstStyle/>
                    <a:p>
                      <a:pPr indent="452755" algn="ctr" rtl="1">
                        <a:spcAft>
                          <a:spcPts val="300"/>
                        </a:spcAft>
                      </a:pPr>
                      <a:r>
                        <a:rPr lang="en-US" sz="1200" b="1" kern="120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3.9</a:t>
                      </a:r>
                      <a:r>
                        <a:rPr lang="fa-IR" sz="1200" b="1" kern="120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- </a:t>
                      </a:r>
                      <a:r>
                        <a:rPr lang="en-US" sz="1200" b="1" kern="120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2.5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2755" algn="ctr" rtl="1">
                        <a:spcAft>
                          <a:spcPts val="300"/>
                        </a:spcAft>
                      </a:pPr>
                      <a:r>
                        <a:rPr lang="en-US" sz="1200" b="1" kern="120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1.2 ml</a:t>
                      </a:r>
                      <a:endParaRPr lang="en-US" sz="1200" b="1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2755" algn="ctr" rtl="1">
                        <a:spcAft>
                          <a:spcPts val="300"/>
                        </a:spcAft>
                      </a:pPr>
                      <a:r>
                        <a:rPr lang="en-US" sz="1200" b="1" kern="120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0.8  ml</a:t>
                      </a:r>
                      <a:endParaRPr lang="en-US" sz="1200" b="1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32243642"/>
                  </a:ext>
                </a:extLst>
              </a:tr>
              <a:tr h="256111">
                <a:tc>
                  <a:txBody>
                    <a:bodyPr/>
                    <a:lstStyle/>
                    <a:p>
                      <a:pPr indent="452755" algn="ctr" rtl="1">
                        <a:spcAft>
                          <a:spcPts val="300"/>
                        </a:spcAft>
                      </a:pPr>
                      <a:r>
                        <a:rPr lang="en-US" sz="1200" b="1" kern="120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5.9</a:t>
                      </a:r>
                      <a:r>
                        <a:rPr lang="fa-IR" sz="1200" b="1" kern="120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- </a:t>
                      </a:r>
                      <a:r>
                        <a:rPr lang="en-US" sz="1200" b="1" kern="120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4.0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2755" algn="ctr" rtl="1">
                        <a:spcAft>
                          <a:spcPts val="300"/>
                        </a:spcAft>
                      </a:pPr>
                      <a:r>
                        <a:rPr lang="en-US" sz="1200" b="1" kern="120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en-US" sz="1200" b="1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1.5 </a:t>
                      </a:r>
                      <a:r>
                        <a:rPr lang="en-US" sz="1200" b="1" kern="120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ml</a:t>
                      </a:r>
                      <a:endParaRPr lang="en-US" sz="1200" b="1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2755" algn="ctr" rtl="1">
                        <a:spcAft>
                          <a:spcPts val="300"/>
                        </a:spcAft>
                      </a:pPr>
                      <a:r>
                        <a:rPr lang="en-US" sz="1200" b="1" kern="120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1.2  ml</a:t>
                      </a:r>
                      <a:endParaRPr lang="en-US" sz="1200" b="1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80089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780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6132" y="0"/>
            <a:ext cx="7838017" cy="998007"/>
          </a:xfrm>
        </p:spPr>
        <p:txBody>
          <a:bodyPr/>
          <a:lstStyle/>
          <a:p>
            <a:r>
              <a:rPr lang="fa-IR" dirty="0">
                <a:solidFill>
                  <a:srgbClr val="4472C4">
                    <a:lumMod val="75000"/>
                  </a:srgbClr>
                </a:solidFill>
              </a:rPr>
              <a:t>اقدامات  قبل از انتقال یا ارجاع  فوری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765" y="761999"/>
            <a:ext cx="8582890" cy="5860473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fa-IR" sz="20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اقدامات گرم نگه داشتن شیرخوار: </a:t>
            </a:r>
          </a:p>
          <a:p>
            <a:pPr lvl="0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fa-IR" sz="1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گرم </a:t>
            </a:r>
            <a:r>
              <a:rPr lang="fa-IR" sz="1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نگه </a:t>
            </a:r>
            <a:r>
              <a:rPr lang="fa-IR" sz="1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داشتن شیرخوار بسیار مهم است و پایین آمدن دمای بدن شیرخوار عوارض جبران ناپذیری دارد.</a:t>
            </a:r>
            <a:endParaRPr lang="en-US" sz="12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lvl="0" algn="just">
              <a:lnSpc>
                <a:spcPct val="17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a-IR" sz="1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در تمام مدت ارزیابی شیرخوار و انجام اقدامات لازم  همواره باید از گرم نگه داشته شدن شیر خوار اطمینان حاصل کنید.</a:t>
            </a:r>
            <a:endParaRPr lang="en-US" sz="12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lvl="0" algn="just">
              <a:lnSpc>
                <a:spcPct val="17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a-IR" sz="1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لباس های خیس شیرخوار را تعویض کرده و او را با حوله گرم بپوشانید.</a:t>
            </a:r>
            <a:endParaRPr lang="en-US" sz="12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lvl="0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fa-IR" sz="1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بهتر است پوشش شیرخوار یک لایه بیشتر از لباس هاى مادر و از جنس نخى، همراه با کلاه و جوراب باشد. سپس او را در یک لایه پارچه نرم و خشک قرار داده و با یک پتوى نازك بپوشانید.</a:t>
            </a:r>
            <a:endParaRPr lang="en-US" sz="12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lvl="0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fa-IR" sz="1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در صورت نداشتن علائم خطر فورى یا بیمارى شدید، تغذیه مکرر شیرخوار با شیرمادر یا شیر دوشیده شده به حفظ درجه حرارت بدن وى کمک مى کند.</a:t>
            </a:r>
            <a:endParaRPr lang="en-US" sz="12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lvl="0" indent="0">
              <a:lnSpc>
                <a:spcPct val="170000"/>
              </a:lnSpc>
              <a:buNone/>
            </a:pPr>
            <a:r>
              <a:rPr lang="fa-IR" sz="1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از روش آغوشى و تماس پوست با پوست مى توان جهت گرم نگاه داشتن شیرخوار استفاده کرد:</a:t>
            </a:r>
            <a:endParaRPr lang="en-US" sz="1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lvl="0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fa-IR" sz="1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گرمى دست ها و پاهاى شیرخوار را مرتب کنترل نموده و در صورت سرد بودن از روش آغوشى استفاده کنید</a:t>
            </a:r>
            <a:endParaRPr lang="en-US" sz="12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lvl="0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fa-IR" sz="1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لباس ها و پوشک هاى خیس شده را سریعا تعویض نمایید.</a:t>
            </a:r>
            <a:endParaRPr lang="en-US" sz="12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lvl="0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fa-IR" sz="1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نوزاد را با یک پیراهن جلو باز گرم، یک پوشک، کلاه و جوراب بپوشانید.</a:t>
            </a:r>
            <a:endParaRPr lang="en-US" sz="12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lvl="0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fa-IR" sz="1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نوزاد را عمودى بین دو سینه مادر براى ایجاد تماس پوست با پوست قرار دهید. جهت پیشگیری از انسداد راه تنفسی، سر شیرخوار را کمی به یک طرف بچرخانید.</a:t>
            </a:r>
            <a:endParaRPr lang="en-US" sz="12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lvl="0">
              <a:lnSpc>
                <a:spcPct val="170000"/>
              </a:lnSpc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fa-IR" sz="1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بدن شیرخوار را با لباس مادر و در هواى سرد با یک پتوى گرم بپوشانید.</a:t>
            </a:r>
            <a:endParaRPr lang="en-US" sz="12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16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969" y="390526"/>
            <a:ext cx="8489180" cy="998007"/>
          </a:xfrm>
        </p:spPr>
        <p:txBody>
          <a:bodyPr>
            <a:normAutofit fontScale="90000"/>
          </a:bodyPr>
          <a:lstStyle/>
          <a:p>
            <a:r>
              <a:rPr lang="fa-IR" dirty="0">
                <a:solidFill>
                  <a:srgbClr val="4472C4">
                    <a:lumMod val="75000"/>
                  </a:srgbClr>
                </a:solidFill>
              </a:rPr>
              <a:t>شیرخوار هر کدام از نشانه هاي زیر را داشت، </a:t>
            </a:r>
            <a:r>
              <a:rPr lang="fa-IR" dirty="0">
                <a:solidFill>
                  <a:srgbClr val="FF0000"/>
                </a:solidFill>
              </a:rPr>
              <a:t>باید فوراً برگردد</a:t>
            </a:r>
            <a:r>
              <a:rPr lang="en-US" dirty="0">
                <a:solidFill>
                  <a:srgbClr val="4472C4">
                    <a:lumMod val="75000"/>
                  </a:srgbClr>
                </a:solidFill>
              </a:rPr>
              <a:t/>
            </a:r>
            <a:br>
              <a:rPr lang="en-US" dirty="0">
                <a:solidFill>
                  <a:srgbClr val="4472C4">
                    <a:lumMod val="75000"/>
                  </a:srgbClr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fa-IR" sz="1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خوب شیرنخوردن			</a:t>
            </a:r>
            <a:endParaRPr lang="en-US" sz="14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fa-IR" sz="1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مکیدن ضعیف		</a:t>
            </a:r>
            <a:endParaRPr lang="en-US" sz="14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fa-IR" sz="1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بدتر شدن بیماري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fa-IR" sz="1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تب دار شدن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fa-IR" sz="1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تنفس تند		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fa-IR" sz="1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تنفس مشکل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fa-IR" sz="1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خون در مدفوع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fa-IR" sz="1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بی حالی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fa-IR" sz="1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هیپوترمی(سردی تنه یا اندام ها)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fa-IR" sz="14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بروز </a:t>
            </a:r>
            <a:r>
              <a:rPr lang="fa-IR" sz="1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زردى کف دست و پا در نوزاد مبتلا به زردى یا همراه شدن با علائم و نشانه هاى خطر</a:t>
            </a:r>
          </a:p>
          <a:p>
            <a:pPr marL="0" indent="0">
              <a:lnSpc>
                <a:spcPct val="100000"/>
              </a:lnSpc>
              <a:spcAft>
                <a:spcPts val="300"/>
              </a:spcAft>
              <a:buNone/>
            </a:pPr>
            <a:r>
              <a:rPr lang="fa-IR" sz="1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 </a:t>
            </a:r>
            <a:r>
              <a:rPr lang="fa-IR" sz="2800" b="1" dirty="0">
                <a:solidFill>
                  <a:srgbClr val="FF0000"/>
                </a:solidFill>
                <a:ea typeface="+mj-ea"/>
                <a:cs typeface="B Titr" panose="00000700000000000000" pitchFamily="2" charset="-78"/>
              </a:rPr>
              <a:t>در صورت نیاز به انتقال یا ارجاع فوری، پس از 24 ساعت پیگیری شود.</a:t>
            </a:r>
            <a:endParaRPr lang="en-US" sz="2800" b="1" dirty="0">
              <a:solidFill>
                <a:srgbClr val="FF0000"/>
              </a:solidFill>
              <a:ea typeface="+mj-ea"/>
              <a:cs typeface="B Titr" panose="00000700000000000000" pitchFamily="2" charset="-78"/>
            </a:endParaRPr>
          </a:p>
          <a:p>
            <a:pPr>
              <a:lnSpc>
                <a:spcPct val="100000"/>
              </a:lnSpc>
            </a:pPr>
            <a:r>
              <a:rPr lang="fa-IR" sz="1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در صورت عدم مراجعه شیرخوار در زمان مقرر برای پیگیری بیماری، ظرف 24 ساعت بطور فعال پیگیرى نموده و نتیجه را ثبت کنید</a:t>
            </a:r>
            <a:endParaRPr lang="en-US" sz="14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3119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276</TotalTime>
  <Words>1237</Words>
  <Application>Microsoft Office PowerPoint</Application>
  <PresentationFormat>On-screen Show (4:3)</PresentationFormat>
  <Paragraphs>238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B Mitra</vt:lpstr>
      <vt:lpstr>B Nazanin</vt:lpstr>
      <vt:lpstr>B Titr</vt:lpstr>
      <vt:lpstr>Calibri</vt:lpstr>
      <vt:lpstr>Calibri Light</vt:lpstr>
      <vt:lpstr>Symbol</vt:lpstr>
      <vt:lpstr>Times New Roman</vt:lpstr>
      <vt:lpstr>Wingdings</vt:lpstr>
      <vt:lpstr>1_Office Theme</vt:lpstr>
      <vt:lpstr>اهداف رفتاری مبحث علائم و نشانه های خطر / ابتلا به عفونت با کتریال شدید، بیماری خیلی شدید، عفونت های موضعی با کتریال:</vt:lpstr>
      <vt:lpstr>علائم و نشانه های خطر در شیرخوار کمتر از دو ماه </vt:lpstr>
      <vt:lpstr>ارزیابی علائم و نشانه های خطر در شیرخوار کمتر از دو ماه</vt:lpstr>
      <vt:lpstr>ارزیابی علائم و نشانه های خطر در شیرخوار کمتر از دو ماه</vt:lpstr>
      <vt:lpstr>اصول کلی درمان شیرخوار بیمار کمتر از 2 ماه</vt:lpstr>
      <vt:lpstr>اقدامات  قبل از انتقال یا ارجاع  فوری </vt:lpstr>
      <vt:lpstr>اقدامات  قبل از انتقال یا ارجاع  فوری </vt:lpstr>
      <vt:lpstr>شیرخوار هر کدام از نشانه هاي زیر را داشت، باید فوراً برگردد 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فرزانه ابراهیمی</dc:creator>
  <cp:lastModifiedBy>Caspian</cp:lastModifiedBy>
  <cp:revision>30</cp:revision>
  <dcterms:created xsi:type="dcterms:W3CDTF">2020-12-13T07:17:17Z</dcterms:created>
  <dcterms:modified xsi:type="dcterms:W3CDTF">2020-12-27T07:23:01Z</dcterms:modified>
</cp:coreProperties>
</file>